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17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4" r:id="rId1"/>
    <p:sldMasterId id="2147483821" r:id="rId2"/>
  </p:sldMasterIdLst>
  <p:handoutMasterIdLst>
    <p:handoutMasterId r:id="rId33"/>
  </p:handoutMasterIdLst>
  <p:sldIdLst>
    <p:sldId id="256" r:id="rId3"/>
    <p:sldId id="257" r:id="rId4"/>
    <p:sldId id="258" r:id="rId5"/>
    <p:sldId id="259" r:id="rId6"/>
    <p:sldId id="262" r:id="rId7"/>
    <p:sldId id="261" r:id="rId8"/>
    <p:sldId id="283" r:id="rId9"/>
    <p:sldId id="284" r:id="rId10"/>
    <p:sldId id="285" r:id="rId11"/>
    <p:sldId id="286" r:id="rId12"/>
    <p:sldId id="287" r:id="rId13"/>
    <p:sldId id="260" r:id="rId14"/>
    <p:sldId id="264" r:id="rId15"/>
    <p:sldId id="265" r:id="rId16"/>
    <p:sldId id="281" r:id="rId17"/>
    <p:sldId id="269" r:id="rId18"/>
    <p:sldId id="267" r:id="rId19"/>
    <p:sldId id="268" r:id="rId20"/>
    <p:sldId id="270" r:id="rId21"/>
    <p:sldId id="278" r:id="rId22"/>
    <p:sldId id="276" r:id="rId23"/>
    <p:sldId id="271" r:id="rId24"/>
    <p:sldId id="282" r:id="rId25"/>
    <p:sldId id="272" r:id="rId26"/>
    <p:sldId id="273" r:id="rId27"/>
    <p:sldId id="274" r:id="rId28"/>
    <p:sldId id="275" r:id="rId29"/>
    <p:sldId id="279" r:id="rId30"/>
    <p:sldId id="288" r:id="rId31"/>
    <p:sldId id="289" r:id="rId3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56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ustomXml" Target="../customXml/item2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7ED505-4BF6-48B7-A8C7-063FAAFC968A}" type="datetimeFigureOut">
              <a:rPr lang="en-US" smtClean="0"/>
              <a:t>9/25/2018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06FED01-D333-424B-9D65-BF56BC00E3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514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60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25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486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14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523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857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71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0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848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32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405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244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456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9/25/2018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18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9/25/2018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5927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9/25/2018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847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68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9/25/2018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510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107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907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911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82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222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15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84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84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186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6990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7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uburbancorrespondent.blogspot.com/2011/06/usurped.htm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oderosoresumao.com/livros/resenha-tudo-o-que-sei-aprendi-com-a-tv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enttranscripts.gov.bc.ca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forms.office.com/Pages/ResponsePage.aspx?id=74xl2ZICUkKZJWRC3iSkS8LNR_mX2cdFne6QmK2SYh1UOTFFMk9RRURTREdWUllETUY1SDZQR1VHOS4u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mathix.org/linux/archives/111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809897"/>
            <a:ext cx="7766936" cy="4337835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GLENEAGLE SECONDARY</a:t>
            </a:r>
          </a:p>
          <a:p>
            <a:pPr algn="ctr"/>
            <a:r>
              <a:rPr lang="en-US" sz="3500" dirty="0"/>
              <a:t>GRADE 12 INFORMATION SESSION</a:t>
            </a:r>
          </a:p>
        </p:txBody>
      </p:sp>
    </p:spTree>
    <p:extLst>
      <p:ext uri="{BB962C8B-B14F-4D97-AF65-F5344CB8AC3E}">
        <p14:creationId xmlns:p14="http://schemas.microsoft.com/office/powerpoint/2010/main" val="414453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109" y="-109330"/>
            <a:ext cx="10058400" cy="1609344"/>
          </a:xfrm>
        </p:spPr>
        <p:txBody>
          <a:bodyPr/>
          <a:lstStyle/>
          <a:p>
            <a:r>
              <a:rPr lang="en-US" dirty="0"/>
              <a:t>Important dates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0DEFA3-D363-4233-AE59-D10F7E3025D6}"/>
              </a:ext>
            </a:extLst>
          </p:cNvPr>
          <p:cNvSpPr/>
          <p:nvPr/>
        </p:nvSpPr>
        <p:spPr>
          <a:xfrm>
            <a:off x="646043" y="1043608"/>
            <a:ext cx="111718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Early Grads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Career Life Connections Assignments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		DUE: Friday, December 21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Capstone Project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	DUE: Friday, Jan 11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– OR EARLIER (By appointment only with your 	assigned alpha teacher)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Regular Grads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Career Life Connections Assignments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	DUE: Tuesday, February 19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Capstone Project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	DUE: T.B.A. (Usually Mid April-Early May)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1717B2-AFB5-4FB2-9F37-627293DE3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523734">
            <a:off x="7929497" y="3838972"/>
            <a:ext cx="26670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15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6515" y="909247"/>
            <a:ext cx="1966114" cy="3055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563" y="3933370"/>
            <a:ext cx="3986437" cy="2924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883" y="95759"/>
            <a:ext cx="10058400" cy="1609344"/>
          </a:xfrm>
        </p:spPr>
        <p:txBody>
          <a:bodyPr/>
          <a:lstStyle/>
          <a:p>
            <a:r>
              <a:rPr lang="en-US" dirty="0"/>
              <a:t>Do’s &amp; Don'ts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435609"/>
            <a:ext cx="8349923" cy="4502426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Read the instructions carefully for each assignment!!!!</a:t>
            </a:r>
          </a:p>
          <a:p>
            <a:r>
              <a:rPr lang="en-US" sz="2800" dirty="0"/>
              <a:t>Provide detail &amp; reflection in your answers.</a:t>
            </a:r>
          </a:p>
          <a:p>
            <a:r>
              <a:rPr lang="en-US" sz="2800" dirty="0"/>
              <a:t>ALL assignments must be completed in order to receive credit</a:t>
            </a:r>
          </a:p>
          <a:p>
            <a:r>
              <a:rPr lang="en-US" sz="2800" dirty="0"/>
              <a:t>No one-worded answers!!!!</a:t>
            </a:r>
          </a:p>
          <a:p>
            <a:r>
              <a:rPr lang="en-US" sz="2800" dirty="0"/>
              <a:t>Assignments can only be handed in ONCE – SO…do it right the 1</a:t>
            </a:r>
            <a:r>
              <a:rPr lang="en-US" sz="2800" baseline="30000" dirty="0"/>
              <a:t>st</a:t>
            </a:r>
            <a:r>
              <a:rPr lang="en-US" sz="2800" dirty="0"/>
              <a:t> time!</a:t>
            </a:r>
          </a:p>
          <a:p>
            <a:r>
              <a:rPr lang="en-US" sz="2800" dirty="0"/>
              <a:t>Your report cards will reflect your level of success/completion of the assignments     </a:t>
            </a:r>
          </a:p>
          <a:p>
            <a:pPr marL="0" indent="0">
              <a:buNone/>
            </a:pP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195" y="95759"/>
            <a:ext cx="1903826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2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CLC12 &amp; CAPSTONE INCOMPLETE?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 You CANNOT go to GRAD dinner-dance if you don’t complete your CLC12 assignments and Capstone project</a:t>
            </a:r>
            <a:r>
              <a:rPr lang="mr-IN" sz="3600" dirty="0"/>
              <a:t>…</a:t>
            </a:r>
            <a:r>
              <a:rPr lang="en-US" sz="3600" dirty="0"/>
              <a:t>oh, and you CAN’T GRADUATE either!</a:t>
            </a:r>
          </a:p>
          <a:p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8E0F11-727B-4936-A552-31EBC0022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49971" y="3611118"/>
            <a:ext cx="30480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71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SECONDARY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8000" dirty="0"/>
              <a:t>Entrance requirements differ for each Post Secondary Institute</a:t>
            </a:r>
          </a:p>
          <a:p>
            <a:r>
              <a:rPr lang="en-US" sz="8000" dirty="0"/>
              <a:t>Check Post Secondary websites</a:t>
            </a:r>
          </a:p>
          <a:p>
            <a:r>
              <a:rPr lang="en-US" sz="8000" dirty="0"/>
              <a:t>Entrance requirements have changed</a:t>
            </a:r>
          </a:p>
          <a:p>
            <a:r>
              <a:rPr lang="en-US" sz="8000" dirty="0"/>
              <a:t>Most Post Secondary Institutes are also looking at grade 11 final marks and a personal portfolio</a:t>
            </a:r>
          </a:p>
          <a:p>
            <a:pPr marL="0" indent="0">
              <a:buNone/>
            </a:pPr>
            <a:r>
              <a:rPr lang="en-US" sz="8000" dirty="0"/>
              <a:t>	Look for:</a:t>
            </a:r>
          </a:p>
          <a:p>
            <a:r>
              <a:rPr lang="en-US" sz="8000" dirty="0"/>
              <a:t>Date Applications open  - Some are already open</a:t>
            </a:r>
          </a:p>
          <a:p>
            <a:r>
              <a:rPr lang="en-US" sz="8000" dirty="0"/>
              <a:t>Deadlines for Applications</a:t>
            </a:r>
          </a:p>
          <a:p>
            <a:r>
              <a:rPr lang="en-US" sz="8000" dirty="0"/>
              <a:t>Admission Requirements</a:t>
            </a:r>
          </a:p>
          <a:p>
            <a:r>
              <a:rPr lang="en-US" sz="8000" dirty="0"/>
              <a:t>Check to see when online courses need to be completed by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9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SECONDARY INSTITUTION (PSI)</a:t>
            </a:r>
            <a:br>
              <a:rPr lang="en-US" dirty="0"/>
            </a:br>
            <a:r>
              <a:rPr lang="en-US" dirty="0"/>
              <a:t>CHOICES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PSI Choices form is an online document that can be accessed by:</a:t>
            </a:r>
          </a:p>
          <a:p>
            <a:r>
              <a:rPr lang="en-US" sz="2400" dirty="0"/>
              <a:t>www.studenttranscripts.gov.bc.ca</a:t>
            </a:r>
          </a:p>
          <a:p>
            <a:r>
              <a:rPr lang="en-US" sz="2400" dirty="0"/>
              <a:t>This form gives the B.C. Ministry of Education permission to release transcript to  Post Secondary Institutions.</a:t>
            </a:r>
          </a:p>
          <a:p>
            <a:r>
              <a:rPr lang="en-US" sz="2400" dirty="0"/>
              <a:t>Recommended to be completed by March </a:t>
            </a:r>
          </a:p>
          <a:p>
            <a:r>
              <a:rPr lang="en-US" sz="2400" dirty="0"/>
              <a:t>PSI Choices Assembly </a:t>
            </a:r>
            <a:r>
              <a:rPr lang="en-US" sz="2400" i="1" u="sng" dirty="0"/>
              <a:t>November 13</a:t>
            </a:r>
            <a:r>
              <a:rPr lang="en-US" sz="2400" i="1" u="sng" baseline="30000" dirty="0"/>
              <a:t>th</a:t>
            </a:r>
            <a:r>
              <a:rPr lang="en-US" sz="2400" i="1" u="sng" dirty="0"/>
              <a:t> </a:t>
            </a:r>
            <a:r>
              <a:rPr lang="en-US" sz="2400" dirty="0"/>
              <a:t>– CL time - MPR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29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E571D-EB24-42C1-8C0A-6C008D276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PSI continued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9C5A6A-ACC7-480D-BD3C-61D12129B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Registration with the BC Student Transcripts Service gives the B.C. Ministry of Education permission to release marks to post-secondary institutions (PSIs).</a:t>
            </a:r>
          </a:p>
          <a:p>
            <a:r>
              <a:rPr lang="en-US" sz="2400" dirty="0"/>
              <a:t>Set up your account with the Student Transcripts Service:</a:t>
            </a:r>
          </a:p>
          <a:p>
            <a:pPr marL="0" indent="0">
              <a:buNone/>
            </a:pPr>
            <a:r>
              <a:rPr lang="en-US" sz="2400" dirty="0"/>
              <a:t>     </a:t>
            </a:r>
            <a:r>
              <a:rPr lang="en-US" sz="2400" dirty="0">
                <a:hlinkClick r:id="rId2"/>
              </a:rPr>
              <a:t>www.studenttranscripts.gov.bc.ca</a:t>
            </a:r>
            <a:r>
              <a:rPr lang="en-US" sz="2400" dirty="0"/>
              <a:t>  </a:t>
            </a:r>
          </a:p>
          <a:p>
            <a:pPr marL="0" indent="0">
              <a:buNone/>
            </a:pPr>
            <a:r>
              <a:rPr lang="en-US" sz="2400" dirty="0"/>
              <a:t>     If you haven’t already done so, you will need to set up a        	BCeID using your PEN  - prior to the November 13</a:t>
            </a:r>
            <a:r>
              <a:rPr lang="en-US" sz="2400" baseline="30000" dirty="0"/>
              <a:t>th</a:t>
            </a:r>
            <a:r>
              <a:rPr lang="en-US" sz="2400" dirty="0"/>
              <a:t> assembly </a:t>
            </a:r>
          </a:p>
          <a:p>
            <a:pPr marL="0" indent="0">
              <a:buNone/>
            </a:pPr>
            <a:r>
              <a:rPr lang="en-US" sz="2400" dirty="0"/>
              <a:t>    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89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SCHOLARSHIP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25217"/>
            <a:ext cx="8596668" cy="50490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Contact people: Ms. Austman (Career Resource Facilitator)</a:t>
            </a:r>
          </a:p>
          <a:p>
            <a:pPr marL="0" indent="0">
              <a:buNone/>
            </a:pPr>
            <a:r>
              <a:rPr lang="en-US" sz="2000" dirty="0"/>
              <a:t>                           Mr. Henry (School Counsellor)</a:t>
            </a:r>
          </a:p>
          <a:p>
            <a:pPr marL="0" indent="0">
              <a:buNone/>
            </a:pPr>
            <a:r>
              <a:rPr lang="en-US" sz="2000" dirty="0"/>
              <a:t>Scholarship Meetings:</a:t>
            </a:r>
          </a:p>
          <a:p>
            <a:pPr marL="0" indent="0">
              <a:buNone/>
            </a:pPr>
            <a:r>
              <a:rPr lang="en-US" sz="2000" dirty="0"/>
              <a:t>#1. September 26</a:t>
            </a:r>
            <a:r>
              <a:rPr lang="en-US" sz="2000" baseline="30000" dirty="0"/>
              <a:t>TH</a:t>
            </a:r>
            <a:r>
              <a:rPr lang="en-US" sz="2000" dirty="0"/>
              <a:t>  @ Lunch in the Library Computer Lab</a:t>
            </a:r>
          </a:p>
          <a:p>
            <a:pPr marL="0" indent="0">
              <a:buNone/>
            </a:pPr>
            <a:r>
              <a:rPr lang="en-US" sz="2000" dirty="0"/>
              <a:t>#2. November 21</a:t>
            </a:r>
            <a:r>
              <a:rPr lang="en-US" sz="2000" baseline="30000" dirty="0"/>
              <a:t>st</a:t>
            </a:r>
            <a:r>
              <a:rPr lang="en-US" sz="2000" dirty="0"/>
              <a:t>    @ Lunch in the Library Computer Lab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#3. January 9</a:t>
            </a:r>
            <a:r>
              <a:rPr lang="en-US" sz="2000" baseline="30000" dirty="0"/>
              <a:t>th</a:t>
            </a:r>
            <a:r>
              <a:rPr lang="en-US" sz="2000" dirty="0"/>
              <a:t>   @ Lunch in the Library</a:t>
            </a:r>
          </a:p>
          <a:p>
            <a:pPr marL="0" indent="0">
              <a:buNone/>
            </a:pPr>
            <a:r>
              <a:rPr lang="en-US" sz="2000" dirty="0"/>
              <a:t>#4. February 13</a:t>
            </a:r>
            <a:r>
              <a:rPr lang="en-US" sz="2000" baseline="30000" dirty="0"/>
              <a:t>th</a:t>
            </a:r>
            <a:r>
              <a:rPr lang="en-US" sz="2000" dirty="0"/>
              <a:t> @ Lunch in the Library</a:t>
            </a:r>
          </a:p>
          <a:p>
            <a:pPr marL="0" indent="0">
              <a:buNone/>
            </a:pPr>
            <a:r>
              <a:rPr lang="en-US" sz="2000" dirty="0"/>
              <a:t>SCHOLARSHIP PACKAGES DUE BY  March 15</a:t>
            </a:r>
            <a:r>
              <a:rPr lang="en-US" sz="2000" baseline="30000" dirty="0"/>
              <a:t>TH</a:t>
            </a:r>
          </a:p>
          <a:p>
            <a:pPr marL="0" indent="0">
              <a:buNone/>
            </a:pPr>
            <a:endParaRPr lang="en-US" sz="2000" baseline="30000" dirty="0"/>
          </a:p>
          <a:p>
            <a:pPr marL="0" indent="0">
              <a:buNone/>
            </a:pPr>
            <a:r>
              <a:rPr lang="en-US" sz="2000" baseline="30000" dirty="0"/>
              <a:t>*Please look at the Career Center website for the most up to date information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6286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SECONDARY INFORMATION VISITS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285461"/>
            <a:ext cx="10560509" cy="5287617"/>
          </a:xfrm>
        </p:spPr>
        <p:txBody>
          <a:bodyPr>
            <a:normAutofit/>
          </a:bodyPr>
          <a:lstStyle/>
          <a:p>
            <a:r>
              <a:rPr lang="en-US" dirty="0"/>
              <a:t>Post Secondary Mini Fair   		October 10</a:t>
            </a:r>
            <a:r>
              <a:rPr lang="en-US" baseline="30000" dirty="0"/>
              <a:t>th</a:t>
            </a:r>
            <a:r>
              <a:rPr lang="en-US" dirty="0"/>
              <a:t> 6:30 – 8:00pm      MPR</a:t>
            </a:r>
          </a:p>
          <a:p>
            <a:r>
              <a:rPr lang="en-US" dirty="0"/>
              <a:t>University of British Columbia 	October 22</a:t>
            </a:r>
            <a:r>
              <a:rPr lang="en-US" baseline="30000" dirty="0"/>
              <a:t>nd</a:t>
            </a:r>
            <a:r>
              <a:rPr lang="en-US" dirty="0"/>
              <a:t>  6:00 – 7:00pm     Library</a:t>
            </a:r>
          </a:p>
          <a:p>
            <a:r>
              <a:rPr lang="en-US" dirty="0"/>
              <a:t>University of Calgary			October 23</a:t>
            </a:r>
            <a:r>
              <a:rPr lang="en-US" baseline="30000" dirty="0"/>
              <a:t>rd</a:t>
            </a:r>
            <a:r>
              <a:rPr lang="en-US" dirty="0"/>
              <a:t>	 3:45 – 4:45pm	Library</a:t>
            </a:r>
          </a:p>
          <a:p>
            <a:r>
              <a:rPr lang="en-US" dirty="0"/>
              <a:t>University of Guelph		       October 24</a:t>
            </a:r>
            <a:r>
              <a:rPr lang="en-US" baseline="30000" dirty="0"/>
              <a:t>th</a:t>
            </a:r>
            <a:r>
              <a:rPr lang="en-US" dirty="0"/>
              <a:t>  3:40 – 4:40pm	Front Foyer</a:t>
            </a:r>
          </a:p>
          <a:p>
            <a:r>
              <a:rPr lang="en-US" dirty="0"/>
              <a:t>Simon Fraser University		October 29</a:t>
            </a:r>
            <a:r>
              <a:rPr lang="en-US" baseline="30000" dirty="0"/>
              <a:t>th</a:t>
            </a:r>
            <a:r>
              <a:rPr lang="en-US" dirty="0"/>
              <a:t>  12:10 – 12:50	Library</a:t>
            </a:r>
          </a:p>
          <a:p>
            <a:r>
              <a:rPr lang="en-US" dirty="0"/>
              <a:t>Western Washington			November 1</a:t>
            </a:r>
            <a:r>
              <a:rPr lang="en-US" baseline="30000" dirty="0"/>
              <a:t>st</a:t>
            </a:r>
            <a:r>
              <a:rPr lang="en-US" dirty="0"/>
              <a:t> 12:25 – 1:00pm	Library</a:t>
            </a:r>
          </a:p>
          <a:p>
            <a:r>
              <a:rPr lang="en-US" dirty="0"/>
              <a:t>McGill University				November 7</a:t>
            </a:r>
            <a:r>
              <a:rPr lang="en-US" baseline="30000" dirty="0"/>
              <a:t>th</a:t>
            </a:r>
            <a:r>
              <a:rPr lang="en-US" dirty="0"/>
              <a:t> 7:00 – 8:30pm Heritage Woods Secondary Theatre</a:t>
            </a:r>
          </a:p>
          <a:p>
            <a:r>
              <a:rPr lang="en-US" dirty="0"/>
              <a:t>University of Victoria Bachelor of Commerce	November 13</a:t>
            </a:r>
            <a:r>
              <a:rPr lang="en-US" baseline="30000" dirty="0"/>
              <a:t>th</a:t>
            </a:r>
            <a:r>
              <a:rPr lang="en-US" dirty="0"/>
              <a:t>  12:25 – 1:00pm		Library</a:t>
            </a:r>
          </a:p>
          <a:p>
            <a:r>
              <a:rPr lang="en-US" dirty="0"/>
              <a:t>Vancouver Institute of Media Arts			November 14</a:t>
            </a:r>
            <a:r>
              <a:rPr lang="en-US" baseline="30000" dirty="0"/>
              <a:t>th</a:t>
            </a:r>
            <a:r>
              <a:rPr lang="en-US" dirty="0"/>
              <a:t>  12:10 to 12:50		Library</a:t>
            </a:r>
          </a:p>
          <a:p>
            <a:r>
              <a:rPr lang="en-US" dirty="0"/>
              <a:t>University of Alberta						November 19</a:t>
            </a:r>
            <a:r>
              <a:rPr lang="en-US" baseline="30000" dirty="0"/>
              <a:t>th</a:t>
            </a:r>
            <a:r>
              <a:rPr lang="en-US" dirty="0"/>
              <a:t> 2:55 to 3:55		Library</a:t>
            </a:r>
          </a:p>
          <a:p>
            <a:r>
              <a:rPr lang="en-US" dirty="0"/>
              <a:t>University of Toronto 						November 23</a:t>
            </a:r>
            <a:r>
              <a:rPr lang="en-US" baseline="30000" dirty="0"/>
              <a:t>rd</a:t>
            </a:r>
            <a:r>
              <a:rPr lang="en-US" dirty="0"/>
              <a:t>  3:45				Library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441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06018"/>
            <a:ext cx="8596668" cy="702366"/>
          </a:xfrm>
        </p:spPr>
        <p:txBody>
          <a:bodyPr/>
          <a:lstStyle/>
          <a:p>
            <a:r>
              <a:rPr lang="en-US" dirty="0"/>
              <a:t>POST SECONDARY INSITITUTE MINI FAIR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53009"/>
            <a:ext cx="10582849" cy="693088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2800" b="1" i="1" dirty="0"/>
              <a:t>October 10</a:t>
            </a:r>
            <a:r>
              <a:rPr lang="en-US" sz="2800" b="1" i="1" baseline="30000" dirty="0"/>
              <a:t>th</a:t>
            </a:r>
            <a:r>
              <a:rPr lang="en-US" sz="2800" b="1" i="1" dirty="0"/>
              <a:t>      6:30 – 8:00 pm     Gleneagle in the MPR</a:t>
            </a:r>
          </a:p>
          <a:p>
            <a:pPr marL="0" indent="0">
              <a:buNone/>
            </a:pPr>
            <a:endParaRPr lang="en-US" sz="2800" b="1" i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7000" dirty="0"/>
              <a:t>October 10</a:t>
            </a:r>
            <a:r>
              <a:rPr lang="en-US" sz="7000" baseline="30000" dirty="0"/>
              <a:t>th</a:t>
            </a:r>
            <a:r>
              <a:rPr lang="en-US" sz="7000" dirty="0"/>
              <a:t>       6:30  </a:t>
            </a:r>
            <a:r>
              <a:rPr lang="en-US" sz="7000"/>
              <a:t>- 8:00             </a:t>
            </a:r>
            <a:r>
              <a:rPr lang="en-US" sz="7000" dirty="0"/>
              <a:t>Gleneagle in the MPR</a:t>
            </a:r>
          </a:p>
          <a:p>
            <a:pPr marL="0" indent="0" algn="ctr">
              <a:buNone/>
            </a:pPr>
            <a:endParaRPr lang="en-US" sz="7000" b="1" dirty="0"/>
          </a:p>
          <a:p>
            <a:r>
              <a:rPr lang="en-US" sz="7200" dirty="0"/>
              <a:t>University of the Fraser Valley</a:t>
            </a:r>
          </a:p>
          <a:p>
            <a:r>
              <a:rPr lang="en-US" sz="7200" dirty="0"/>
              <a:t> Corpus Christi College &amp; Saint Mark’s College</a:t>
            </a:r>
          </a:p>
          <a:p>
            <a:r>
              <a:rPr lang="en-US" sz="7200" dirty="0"/>
              <a:t> BCIT</a:t>
            </a:r>
          </a:p>
          <a:p>
            <a:r>
              <a:rPr lang="en-US" sz="7200" dirty="0"/>
              <a:t> University of Northern BC</a:t>
            </a:r>
          </a:p>
          <a:p>
            <a:r>
              <a:rPr lang="en-US" sz="7200" dirty="0"/>
              <a:t> Langara  College</a:t>
            </a:r>
          </a:p>
          <a:p>
            <a:r>
              <a:rPr lang="en-US" sz="7200" dirty="0"/>
              <a:t> Simon Fraser University</a:t>
            </a:r>
          </a:p>
          <a:p>
            <a:r>
              <a:rPr lang="en-US" sz="7200" dirty="0"/>
              <a:t> Trinity Western University</a:t>
            </a:r>
          </a:p>
          <a:p>
            <a:r>
              <a:rPr lang="en-US" sz="7200" dirty="0"/>
              <a:t> Thompson Rivers University</a:t>
            </a:r>
          </a:p>
          <a:p>
            <a:r>
              <a:rPr lang="en-US" sz="7200" dirty="0"/>
              <a:t> Quest University</a:t>
            </a:r>
          </a:p>
          <a:p>
            <a:r>
              <a:rPr lang="en-US" sz="7200" dirty="0"/>
              <a:t> Douglas College</a:t>
            </a:r>
          </a:p>
          <a:p>
            <a:r>
              <a:rPr lang="en-US" sz="7200" dirty="0"/>
              <a:t> Capilano University</a:t>
            </a:r>
          </a:p>
          <a:p>
            <a:r>
              <a:rPr lang="en-US" sz="7200" dirty="0"/>
              <a:t> Kwantlen Polytechnic University </a:t>
            </a:r>
          </a:p>
          <a:p>
            <a:r>
              <a:rPr lang="en-US" sz="7200" dirty="0"/>
              <a:t> University of Victoria</a:t>
            </a:r>
          </a:p>
          <a:p>
            <a:r>
              <a:rPr lang="en-US" sz="7200" dirty="0"/>
              <a:t> Vancouver Community College </a:t>
            </a:r>
          </a:p>
          <a:p>
            <a:r>
              <a:rPr lang="en-US" sz="7200" dirty="0"/>
              <a:t>Canadian Arm Forces – Royal Military College</a:t>
            </a:r>
          </a:p>
          <a:p>
            <a:endParaRPr lang="en-US" sz="7200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753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AWARDS CEREMONY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4400" dirty="0"/>
              <a:t> Date: June 5, 2019</a:t>
            </a:r>
          </a:p>
          <a:p>
            <a:r>
              <a:rPr lang="en-US" sz="4400" dirty="0"/>
              <a:t>Time: 7:00pm</a:t>
            </a:r>
          </a:p>
          <a:p>
            <a:r>
              <a:rPr lang="en-US" sz="4400" dirty="0"/>
              <a:t>Location: Gleneagle Gym</a:t>
            </a: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09390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u="sng" dirty="0"/>
              <a:t>KEY CONTACT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98713"/>
            <a:ext cx="8596668" cy="535387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Mr. Cober						Principal</a:t>
            </a:r>
          </a:p>
          <a:p>
            <a:pPr marL="0" indent="0">
              <a:buNone/>
            </a:pPr>
            <a:r>
              <a:rPr lang="en-US" dirty="0"/>
              <a:t>Ms. Potter-Smith				Vice Principal (A-H)</a:t>
            </a:r>
          </a:p>
          <a:p>
            <a:pPr marL="0" indent="0">
              <a:buNone/>
            </a:pPr>
            <a:r>
              <a:rPr lang="en-US" dirty="0"/>
              <a:t>Mr. Chan						Vice Principal (I-P)</a:t>
            </a:r>
          </a:p>
          <a:p>
            <a:pPr marL="0" indent="0">
              <a:buNone/>
            </a:pPr>
            <a:r>
              <a:rPr lang="en-US" dirty="0"/>
              <a:t>Ms. Cuellar					Vice Principal (Q-Z)</a:t>
            </a:r>
          </a:p>
          <a:p>
            <a:pPr marL="0" indent="0">
              <a:buNone/>
            </a:pPr>
            <a:r>
              <a:rPr lang="en-US" dirty="0"/>
              <a:t>Mr. Henry				  		Counsellor (A-H)</a:t>
            </a:r>
          </a:p>
          <a:p>
            <a:pPr marL="0" indent="0">
              <a:buNone/>
            </a:pPr>
            <a:r>
              <a:rPr lang="en-US" dirty="0"/>
              <a:t>Ms. Butterfield					Counsellor (I-P)</a:t>
            </a:r>
          </a:p>
          <a:p>
            <a:pPr marL="0" indent="0">
              <a:buNone/>
            </a:pPr>
            <a:r>
              <a:rPr lang="en-US" dirty="0"/>
              <a:t>Ms. Duarte					Counsellor (Q-Z)</a:t>
            </a:r>
          </a:p>
          <a:p>
            <a:pPr marL="0" indent="0">
              <a:buNone/>
            </a:pPr>
            <a:r>
              <a:rPr lang="en-US" dirty="0"/>
              <a:t>Flora							Youth Worker</a:t>
            </a:r>
          </a:p>
          <a:p>
            <a:pPr marL="0" indent="0">
              <a:buNone/>
            </a:pPr>
            <a:r>
              <a:rPr lang="en-US" dirty="0"/>
              <a:t>Ms. Yang						International  Youth Worker- Mandarin</a:t>
            </a:r>
          </a:p>
          <a:p>
            <a:pPr marL="0" indent="0">
              <a:buNone/>
            </a:pPr>
            <a:r>
              <a:rPr lang="en-US" dirty="0"/>
              <a:t>Ms. Jeoung					International  Youth Worker- Korean</a:t>
            </a:r>
          </a:p>
          <a:p>
            <a:pPr marL="0" indent="0">
              <a:buNone/>
            </a:pPr>
            <a:r>
              <a:rPr lang="en-US" dirty="0"/>
              <a:t>Ms. Clark						Youth Worker Aboriginal Education</a:t>
            </a:r>
          </a:p>
          <a:p>
            <a:pPr marL="0" indent="0">
              <a:buNone/>
            </a:pPr>
            <a:r>
              <a:rPr lang="en-US" dirty="0"/>
              <a:t>Ms. Austman					Career Resource/scholarships</a:t>
            </a:r>
          </a:p>
          <a:p>
            <a:pPr marL="0" indent="0">
              <a:buNone/>
            </a:pPr>
            <a:r>
              <a:rPr lang="en-US" dirty="0"/>
              <a:t>Ms. Chung						Commencement</a:t>
            </a:r>
          </a:p>
          <a:p>
            <a:pPr marL="0" indent="0">
              <a:buNone/>
            </a:pPr>
            <a:r>
              <a:rPr lang="en-US" b="1" i="1" dirty="0"/>
              <a:t>Career Life Connections</a:t>
            </a:r>
          </a:p>
          <a:p>
            <a:pPr marL="0" indent="0">
              <a:buNone/>
            </a:pPr>
            <a:r>
              <a:rPr lang="en-US" dirty="0"/>
              <a:t>Mr. Bingley		(A-H)</a:t>
            </a:r>
          </a:p>
          <a:p>
            <a:pPr marL="0" indent="0">
              <a:buNone/>
            </a:pPr>
            <a:r>
              <a:rPr lang="en-US" dirty="0"/>
              <a:t>Mrs. Demonte		 (I-P)</a:t>
            </a:r>
          </a:p>
          <a:p>
            <a:pPr marL="0" indent="0">
              <a:buNone/>
            </a:pPr>
            <a:r>
              <a:rPr lang="en-US" dirty="0"/>
              <a:t>Mrs. Wilson 		 (Q-Z)</a:t>
            </a:r>
          </a:p>
        </p:txBody>
      </p:sp>
    </p:spTree>
    <p:extLst>
      <p:ext uri="{BB962C8B-B14F-4D97-AF65-F5344CB8AC3E}">
        <p14:creationId xmlns:p14="http://schemas.microsoft.com/office/powerpoint/2010/main" val="776047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VALEDICTORIAN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GRADE 12 STUDENT IS CHOSEN FROM THE GRADUATION CLASS OF THEIR PEERS. THE CHOSEN STUDENT PREPARES A SPEECH THAT IS GIVEN TO THE GRADUATING CLASS AT THE COMMENCEMENT CEREMONY.</a:t>
            </a:r>
          </a:p>
          <a:p>
            <a:r>
              <a:rPr lang="en-US" dirty="0"/>
              <a:t>THE FOLLOWING CRITERIA DETERMINE A GRADE 12 STUDENT’S ELIGIBILITY FOR PARTICIPATION IN THE CHOOSING OF THE VALEDICTORIAN:</a:t>
            </a:r>
          </a:p>
          <a:p>
            <a:r>
              <a:rPr lang="en-US" dirty="0"/>
              <a:t>1.  Good standing: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sz="1800" dirty="0"/>
              <a:t>in  work habits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dirty="0"/>
              <a:t> in achievement 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sz="1800" dirty="0"/>
              <a:t>in school citizenship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dirty="0"/>
              <a:t>in graduating position including having all Career Life Connections completed</a:t>
            </a:r>
          </a:p>
          <a:p>
            <a:r>
              <a:rPr lang="en-US" dirty="0"/>
              <a:t>2. Receive two teacher signatures to participate in the valedictorian 		     	  speeches.</a:t>
            </a:r>
          </a:p>
        </p:txBody>
      </p:sp>
    </p:spTree>
    <p:extLst>
      <p:ext uri="{BB962C8B-B14F-4D97-AF65-F5344CB8AC3E}">
        <p14:creationId xmlns:p14="http://schemas.microsoft.com/office/powerpoint/2010/main" val="1887055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VALEDICTORIAN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/>
              <a:t>April 29</a:t>
            </a:r>
            <a:r>
              <a:rPr lang="en-US" sz="2400" baseline="30000" dirty="0"/>
              <a:t>th</a:t>
            </a:r>
            <a:r>
              <a:rPr lang="en-US" sz="2400" dirty="0"/>
              <a:t>   – Valedictorian application forms 								  available for pick - up</a:t>
            </a:r>
          </a:p>
          <a:p>
            <a:pPr lvl="1"/>
            <a:r>
              <a:rPr lang="en-US" sz="2400" dirty="0"/>
              <a:t>May 6</a:t>
            </a:r>
            <a:r>
              <a:rPr lang="en-US" sz="2400" baseline="30000" dirty="0"/>
              <a:t>th</a:t>
            </a:r>
            <a:r>
              <a:rPr lang="en-US" sz="2400" dirty="0"/>
              <a:t>  –	  Valedictorian application 					                  			  	  forms due</a:t>
            </a:r>
          </a:p>
          <a:p>
            <a:pPr lvl="1"/>
            <a:r>
              <a:rPr lang="en-US" sz="2400" dirty="0"/>
              <a:t>May 10</a:t>
            </a:r>
            <a:r>
              <a:rPr lang="en-US" sz="2400" baseline="30000" dirty="0"/>
              <a:t>th</a:t>
            </a:r>
            <a:r>
              <a:rPr lang="en-US" sz="2400" dirty="0"/>
              <a:t>  –   Successful candidates will be informed </a:t>
            </a:r>
          </a:p>
          <a:p>
            <a:pPr lvl="1"/>
            <a:r>
              <a:rPr lang="en-US" sz="2400" dirty="0"/>
              <a:t>May 16</a:t>
            </a:r>
            <a:r>
              <a:rPr lang="en-US" sz="2400" baseline="30000" dirty="0"/>
              <a:t>th</a:t>
            </a:r>
            <a:r>
              <a:rPr lang="en-US" sz="2400" dirty="0"/>
              <a:t> –    Valedictorian Speeches</a:t>
            </a:r>
          </a:p>
          <a:p>
            <a:pPr lvl="1"/>
            <a:r>
              <a:rPr lang="en-US" sz="2400" dirty="0"/>
              <a:t>May 17</a:t>
            </a:r>
            <a:r>
              <a:rPr lang="en-US" sz="2400" baseline="30000" dirty="0"/>
              <a:t>th</a:t>
            </a:r>
            <a:r>
              <a:rPr lang="en-US" sz="2400" dirty="0"/>
              <a:t> –    Valedictorian Voting @ Lunch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190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Commencement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Date: June 15, 2019</a:t>
            </a:r>
          </a:p>
          <a:p>
            <a:r>
              <a:rPr lang="en-US" sz="2000" dirty="0"/>
              <a:t>Students arrive at 10:00am</a:t>
            </a:r>
          </a:p>
          <a:p>
            <a:r>
              <a:rPr lang="en-US" sz="2000" dirty="0"/>
              <a:t>Ceremony starts at 11:00am</a:t>
            </a:r>
          </a:p>
          <a:p>
            <a:r>
              <a:rPr lang="en-US" sz="2000" dirty="0"/>
              <a:t>Location: Queen Elizabeth Theatre</a:t>
            </a:r>
          </a:p>
          <a:p>
            <a:r>
              <a:rPr lang="en-US" sz="2000" dirty="0"/>
              <a:t>Tickets: Each student will receive 3 free tickets. If more are required a $5.00  fee per ticket is charged</a:t>
            </a:r>
          </a:p>
          <a:p>
            <a:r>
              <a:rPr lang="en-US" sz="2000" dirty="0"/>
              <a:t>All tickets must be purchased in advance</a:t>
            </a:r>
          </a:p>
          <a:p>
            <a:r>
              <a:rPr lang="en-US" sz="2000" dirty="0"/>
              <a:t>Students must be in a graduation position in order to cross the stage</a:t>
            </a:r>
          </a:p>
        </p:txBody>
      </p:sp>
    </p:spTree>
    <p:extLst>
      <p:ext uri="{BB962C8B-B14F-4D97-AF65-F5344CB8AC3E}">
        <p14:creationId xmlns:p14="http://schemas.microsoft.com/office/powerpoint/2010/main" val="2304388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62993-B144-431E-AE9C-42396974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50" y="156238"/>
            <a:ext cx="9561869" cy="13208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Commencement Ceremonies Information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B0FBE-EF1D-4606-9768-C8A057F7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51" y="1581469"/>
            <a:ext cx="5029058" cy="51202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You can find a link to the survey on the </a:t>
            </a:r>
            <a:r>
              <a:rPr lang="en-US" sz="3200" dirty="0">
                <a:solidFill>
                  <a:schemeClr val="tx1"/>
                </a:solidFill>
              </a:rPr>
              <a:t>GRAD CHANNEL on the Gleneagle App</a:t>
            </a:r>
          </a:p>
          <a:p>
            <a:endParaRPr lang="en-US" sz="2000" u="sng" dirty="0">
              <a:hlinkClick r:id="rId2"/>
            </a:endParaRPr>
          </a:p>
          <a:p>
            <a:pPr marL="0" indent="0">
              <a:buNone/>
            </a:pPr>
            <a:r>
              <a:rPr lang="en-US" sz="1050" u="sng" dirty="0">
                <a:hlinkClick r:id="rId2"/>
              </a:rPr>
              <a:t>https://forms.office.com/Pages/ResponsePage.aspx?id=74xl2ZICUkKZJWRC3iSkS8LNR_mX2cdFne6QmK2SYh1UOTFFMk9RRURTREdWUllETUY1SDZQR1VHOS4u</a:t>
            </a:r>
            <a:endParaRPr lang="en-US" sz="1050" u="sng" dirty="0"/>
          </a:p>
          <a:p>
            <a:pPr marL="0" indent="0">
              <a:buNone/>
            </a:pPr>
            <a:endParaRPr lang="en-US" sz="2000" u="sng" dirty="0"/>
          </a:p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   </a:t>
            </a:r>
            <a:r>
              <a:rPr lang="en-US" sz="3200" b="1" dirty="0">
                <a:solidFill>
                  <a:schemeClr val="tx1"/>
                </a:solidFill>
              </a:rPr>
              <a:t>Please complete the 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   survey by October 15</a:t>
            </a:r>
            <a:endParaRPr lang="en-US" sz="2400" b="1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ABDB0F-5A19-4DE6-B5BD-E76E3A28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509" y="1208887"/>
            <a:ext cx="7135221" cy="56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89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 DINNER &amp; 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600" dirty="0"/>
              <a:t>Date: June 21, 2019</a:t>
            </a:r>
          </a:p>
          <a:p>
            <a:r>
              <a:rPr lang="en-US" sz="3600" dirty="0"/>
              <a:t>Time: 6:00 -12:00 </a:t>
            </a:r>
          </a:p>
          <a:p>
            <a:r>
              <a:rPr lang="en-US" sz="3600" dirty="0"/>
              <a:t>Student must </a:t>
            </a:r>
            <a:r>
              <a:rPr lang="en-US" sz="3600" b="1" i="1" u="sng" dirty="0"/>
              <a:t>stay until 11:00pm</a:t>
            </a:r>
          </a:p>
          <a:p>
            <a:r>
              <a:rPr lang="en-US" sz="3600" dirty="0"/>
              <a:t>Location: Fairmont Hotel Vancouver </a:t>
            </a:r>
          </a:p>
          <a:p>
            <a:r>
              <a:rPr lang="en-US" sz="3600" dirty="0"/>
              <a:t>Cost: Approx. $140</a:t>
            </a:r>
          </a:p>
          <a:p>
            <a:r>
              <a:rPr lang="en-US" sz="3600"/>
              <a:t>Bus transportation $5</a:t>
            </a:r>
            <a:endParaRPr lang="en-US" sz="3600" dirty="0"/>
          </a:p>
          <a:p>
            <a:r>
              <a:rPr lang="en-US" sz="3600" dirty="0"/>
              <a:t>Tickets must be purchased in advance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263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GRAD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32411"/>
            <a:ext cx="8596668" cy="5159829"/>
          </a:xfrm>
        </p:spPr>
        <p:txBody>
          <a:bodyPr>
            <a:normAutofit/>
          </a:bodyPr>
          <a:lstStyle/>
          <a:p>
            <a:r>
              <a:rPr lang="en-US" dirty="0"/>
              <a:t>Purpose: To provide a safe and fun environment for graduating students</a:t>
            </a:r>
          </a:p>
          <a:p>
            <a:r>
              <a:rPr lang="en-US" dirty="0"/>
              <a:t>Date: June 22,2019</a:t>
            </a:r>
          </a:p>
          <a:p>
            <a:r>
              <a:rPr lang="en-US" dirty="0"/>
              <a:t>Time: Midnight – 5:30am</a:t>
            </a:r>
          </a:p>
          <a:p>
            <a:r>
              <a:rPr lang="en-US" dirty="0"/>
              <a:t>Students must arrive no later than 1:00am</a:t>
            </a:r>
          </a:p>
          <a:p>
            <a:r>
              <a:rPr lang="en-US" dirty="0"/>
              <a:t>Cost: Approx. $40</a:t>
            </a:r>
          </a:p>
          <a:p>
            <a:r>
              <a:rPr lang="en-US" dirty="0"/>
              <a:t>Tickets must be purchased in advance-no tickets will be sold at the door</a:t>
            </a:r>
          </a:p>
          <a:p>
            <a:endParaRPr lang="en-US" dirty="0"/>
          </a:p>
          <a:p>
            <a:r>
              <a:rPr lang="en-US" dirty="0"/>
              <a:t>PAC is the driving force behind After Grad- Parent volunteers are always needed. </a:t>
            </a:r>
          </a:p>
          <a:p>
            <a:r>
              <a:rPr lang="en-US" dirty="0"/>
              <a:t>If interested in being part of the After Grad committee </a:t>
            </a:r>
          </a:p>
          <a:p>
            <a:pPr marL="0" indent="0">
              <a:buNone/>
            </a:pPr>
            <a:r>
              <a:rPr lang="en-US" dirty="0"/>
              <a:t>     please contact Ms. Potter-Smith at: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800" b="1" u="sng" dirty="0"/>
              <a:t>cpottersmith@sd43.bc.ca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3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1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GRADUATION PHOTOS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Dates:  Individual photos November 4</a:t>
            </a:r>
            <a:r>
              <a:rPr lang="en-US" sz="2400" baseline="30000" dirty="0"/>
              <a:t>th</a:t>
            </a:r>
            <a:r>
              <a:rPr lang="en-US" sz="2400" dirty="0"/>
              <a:t> – 16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		  </a:t>
            </a:r>
            <a:r>
              <a:rPr lang="en-US" sz="2400"/>
              <a:t>Group photos  </a:t>
            </a:r>
            <a:r>
              <a:rPr lang="en-US" sz="2400" dirty="0"/>
              <a:t>October 29th</a:t>
            </a:r>
          </a:p>
          <a:p>
            <a:pPr marL="0" indent="0">
              <a:buNone/>
            </a:pPr>
            <a:r>
              <a:rPr lang="en-US" sz="2400" dirty="0"/>
              <a:t>Location: Gleneagle</a:t>
            </a:r>
          </a:p>
          <a:p>
            <a:pPr marL="0" indent="0">
              <a:buNone/>
            </a:pPr>
            <a:r>
              <a:rPr lang="en-US" sz="2400" dirty="0"/>
              <a:t>Students need to contact Artona directly to schedule an appointment</a:t>
            </a:r>
          </a:p>
          <a:p>
            <a:pPr marL="0" indent="0">
              <a:buNone/>
            </a:pPr>
            <a:r>
              <a:rPr lang="en-US" sz="2400" u="sng" dirty="0"/>
              <a:t>http://artona.com/schools/GEAG  </a:t>
            </a:r>
            <a:r>
              <a:rPr lang="en-US" sz="2400" dirty="0"/>
              <a:t>(follow links)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These photographs will appear in the yearbook and on the graduation composite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2800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S-TRIPS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Gleneagle Secondary School or District #43 is  not connected with nor do we support the student organized S-trips. We do not sanction or allow S-trip meetings to occur at school. The information we have about past S-trips indicates that there is a definite difference between both supervision and behavior standards for an S-trip as compared to a school authorized trip. </a:t>
            </a:r>
          </a:p>
        </p:txBody>
      </p:sp>
    </p:spTree>
    <p:extLst>
      <p:ext uri="{BB962C8B-B14F-4D97-AF65-F5344CB8AC3E}">
        <p14:creationId xmlns:p14="http://schemas.microsoft.com/office/powerpoint/2010/main" val="2200117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Channel for App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/>
              <a:t>Grad 2019</a:t>
            </a:r>
          </a:p>
          <a:p>
            <a:pPr marL="0" indent="0" algn="ctr">
              <a:buNone/>
            </a:pPr>
            <a:r>
              <a:rPr lang="en-US" sz="8000" dirty="0"/>
              <a:t>Career Centre</a:t>
            </a:r>
          </a:p>
        </p:txBody>
      </p:sp>
    </p:spTree>
    <p:extLst>
      <p:ext uri="{BB962C8B-B14F-4D97-AF65-F5344CB8AC3E}">
        <p14:creationId xmlns:p14="http://schemas.microsoft.com/office/powerpoint/2010/main" val="3494373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FE5A1-5610-40A9-A291-64C317614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B54E23-3757-4E5E-86FD-463818ADC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7844" y="415636"/>
            <a:ext cx="6102191" cy="633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15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GRADUATION REQUIREMENTS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97022" y="1930400"/>
            <a:ext cx="9898700" cy="481003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4300" dirty="0"/>
              <a:t>REQUIRED COURSES </a:t>
            </a:r>
          </a:p>
          <a:p>
            <a:pPr marL="0" indent="0">
              <a:buNone/>
            </a:pPr>
            <a:r>
              <a:rPr lang="en-US" sz="4300" dirty="0"/>
              <a:t>  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Career Life Education 10               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English 10                                                 	          </a:t>
            </a:r>
          </a:p>
          <a:p>
            <a:pPr marL="0" indent="0">
              <a:buNone/>
            </a:pPr>
            <a:r>
              <a:rPr lang="en-US" sz="4300" dirty="0"/>
              <a:t>English  11               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English 12                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Mathematics 10         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Mathematics 11 or 12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Fine Arts and/or Applied Skills 10, 11 or 12               </a:t>
            </a:r>
          </a:p>
          <a:p>
            <a:pPr marL="0" indent="0">
              <a:buNone/>
            </a:pPr>
            <a:r>
              <a:rPr lang="en-US" sz="4300" dirty="0"/>
              <a:t>Social Studies 10        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Social Studies 11  or  Comparative Cultures 12, Economics 12, History 12, Geography 12 or Law 12 	    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Science 10                 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Science 11 or 12       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Physical Education 10                                              </a:t>
            </a:r>
          </a:p>
          <a:p>
            <a:pPr marL="0" indent="0">
              <a:buNone/>
            </a:pPr>
            <a:r>
              <a:rPr lang="en-US" sz="4300" dirty="0"/>
              <a:t>TOTAL 48 credits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483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4F2B9-501F-4F7B-9F78-26CA54C9A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F59DBD-CC54-468A-AC8E-46BC6D455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6925" y="817418"/>
            <a:ext cx="488809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29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GRADUATION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28 Elective credits from grade 10-12 courses</a:t>
            </a:r>
          </a:p>
          <a:p>
            <a:r>
              <a:rPr lang="en-US" dirty="0"/>
              <a:t>Career Life Connections (CLC) – 4 credits</a:t>
            </a:r>
          </a:p>
          <a:p>
            <a:r>
              <a:rPr lang="en-US" dirty="0"/>
              <a:t>Total credits is 80</a:t>
            </a:r>
          </a:p>
          <a:p>
            <a:r>
              <a:rPr lang="en-US" dirty="0"/>
              <a:t> Of the 80 credits for graduation, at least 16 credits must be at the grade 12 	level, including English 12</a:t>
            </a:r>
          </a:p>
          <a:p>
            <a:r>
              <a:rPr lang="en-US" dirty="0"/>
              <a:t>Numeracy Assessment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606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PROVINCIAL EXAMS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Required Provincial Exams	</a:t>
            </a:r>
          </a:p>
          <a:p>
            <a:r>
              <a:rPr lang="en-US" dirty="0"/>
              <a:t>English 12					40%</a:t>
            </a:r>
          </a:p>
        </p:txBody>
      </p:sp>
    </p:spTree>
    <p:extLst>
      <p:ext uri="{BB962C8B-B14F-4D97-AF65-F5344CB8AC3E}">
        <p14:creationId xmlns:p14="http://schemas.microsoft.com/office/powerpoint/2010/main" val="3601641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Life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 Career Life Connections</a:t>
            </a:r>
          </a:p>
          <a:p>
            <a:pPr lvl="1"/>
            <a:r>
              <a:rPr lang="en-US" dirty="0"/>
              <a:t>Mr. Bingley (A-H)</a:t>
            </a:r>
          </a:p>
          <a:p>
            <a:pPr lvl="1"/>
            <a:r>
              <a:rPr lang="en-US" dirty="0"/>
              <a:t>Mrs. Demonte (I-P)</a:t>
            </a:r>
          </a:p>
          <a:p>
            <a:pPr lvl="1"/>
            <a:r>
              <a:rPr lang="en-US" dirty="0"/>
              <a:t>Mrs. Wilson (Q-Z)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951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57971" y="393192"/>
            <a:ext cx="9966960" cy="3035808"/>
          </a:xfrm>
        </p:spPr>
        <p:txBody>
          <a:bodyPr/>
          <a:lstStyle/>
          <a:p>
            <a:pPr algn="ctr"/>
            <a:r>
              <a:rPr lang="en-US" dirty="0"/>
              <a:t>Career life connections 12 &amp; Capstone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2229394"/>
          </a:xfrm>
        </p:spPr>
        <p:txBody>
          <a:bodyPr>
            <a:normAutofit/>
          </a:bodyPr>
          <a:lstStyle/>
          <a:p>
            <a:r>
              <a:rPr lang="en-US" sz="3600" dirty="0"/>
              <a:t>Mr. Bingley (A-H)</a:t>
            </a:r>
          </a:p>
          <a:p>
            <a:r>
              <a:rPr lang="en-US" sz="3600" dirty="0"/>
              <a:t>Mrs. Demonte (I-P)</a:t>
            </a:r>
          </a:p>
          <a:p>
            <a:r>
              <a:rPr lang="en-US" sz="3600" dirty="0"/>
              <a:t>Mrs. Wilson (Q-Z)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714" y="1860364"/>
            <a:ext cx="4424286" cy="475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62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174" y="102608"/>
            <a:ext cx="9129467" cy="80467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you need to know</a:t>
            </a:r>
            <a:r>
              <a:rPr lang="is-IS" dirty="0"/>
              <a:t>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5578"/>
            <a:ext cx="12192000" cy="171242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88568" y="907280"/>
            <a:ext cx="10391736" cy="6052930"/>
          </a:xfrm>
        </p:spPr>
        <p:txBody>
          <a:bodyPr>
            <a:normAutofit fontScale="25000" lnSpcReduction="20000"/>
          </a:bodyPr>
          <a:lstStyle/>
          <a:p>
            <a:pPr marL="788670" lvl="1" indent="-514350">
              <a:lnSpc>
                <a:spcPct val="120000"/>
              </a:lnSpc>
              <a:buFont typeface="+mj-lt"/>
              <a:buAutoNum type="alphaUcPeriod"/>
            </a:pP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Each grade 12 alpha group will be added to a “Team” in “Microsoft Office 365 </a:t>
            </a:r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Teams</a:t>
            </a: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788670" lvl="1" indent="-514350">
              <a:lnSpc>
                <a:spcPct val="120000"/>
              </a:lnSpc>
              <a:buFont typeface="+mj-lt"/>
              <a:buAutoNum type="alphaUcPeriod"/>
            </a:pP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“Teams”  “Class Notebook in OneNote”  Find your assignments in the “CONTENT LIBRARY”</a:t>
            </a:r>
          </a:p>
          <a:p>
            <a:pPr marL="788670" lvl="1" indent="-514350">
              <a:lnSpc>
                <a:spcPct val="120000"/>
              </a:lnSpc>
              <a:buFont typeface="+mj-lt"/>
              <a:buAutoNum type="alphaUcPeriod"/>
            </a:pP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There are 6 Tabs (Assignments)</a:t>
            </a:r>
          </a:p>
          <a:p>
            <a:pPr marL="274320" lvl="1" indent="0">
              <a:lnSpc>
                <a:spcPct val="170000"/>
              </a:lnSpc>
              <a:buNone/>
            </a:pP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	1. My BluePrint Graduation (10%)</a:t>
            </a:r>
          </a:p>
          <a:p>
            <a:pPr marL="274320" lvl="1" indent="0">
              <a:lnSpc>
                <a:spcPct val="170000"/>
              </a:lnSpc>
              <a:buNone/>
            </a:pP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	2.  Personal Career Life Development (10%)</a:t>
            </a:r>
          </a:p>
          <a:p>
            <a:pPr marL="274320" lvl="1" indent="0">
              <a:lnSpc>
                <a:spcPct val="170000"/>
              </a:lnSpc>
              <a:buNone/>
            </a:pP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	3. Connections to the Community with 30hrs Work/Volunteer Experience (20%)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	-Hours can start to count</a:t>
            </a: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 starting summer after Grade 9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		-Hours must be completed in the Lower Mainland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		-Hours CANNOT be tied to course credits (Work Ex/Leadership/Connex/Active 		 	  	Living/Athletic Leadership etc.)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		***If uncertain whether hours are valid please contact your CLC12 alpha teacher</a:t>
            </a:r>
          </a:p>
          <a:p>
            <a:pPr marL="0" lv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		4. Career Life Planning (10%)</a:t>
            </a:r>
          </a:p>
          <a:p>
            <a:pPr marL="0" lv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		5. Core Competencies (10%)</a:t>
            </a:r>
          </a:p>
          <a:p>
            <a:pPr marL="0" lv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		6. Capstone Project (40%)</a:t>
            </a:r>
          </a:p>
          <a:p>
            <a:pPr marL="274320" lvl="1" indent="0">
              <a:buNone/>
            </a:pPr>
            <a:endParaRPr lang="en-US" sz="2500" dirty="0">
              <a:sym typeface="Wingdings" panose="05000000000000000000" pitchFamily="2" charset="2"/>
            </a:endParaRPr>
          </a:p>
          <a:p>
            <a:pPr marL="274320" lvl="1" indent="0">
              <a:buNone/>
            </a:pPr>
            <a:endParaRPr lang="en-US" sz="2500" dirty="0">
              <a:sym typeface="Wingdings" panose="05000000000000000000" pitchFamily="2" charset="2"/>
            </a:endParaRPr>
          </a:p>
          <a:p>
            <a:pPr marL="274320" lvl="1" indent="0">
              <a:buNone/>
            </a:pPr>
            <a:r>
              <a:rPr lang="en-US" sz="2500" dirty="0">
                <a:sym typeface="Wingdings" panose="05000000000000000000" pitchFamily="2" charset="2"/>
              </a:rPr>
              <a:t>	</a:t>
            </a:r>
          </a:p>
          <a:p>
            <a:pPr marL="788670" lvl="1" indent="-514350">
              <a:buFont typeface="+mj-lt"/>
              <a:buAutoNum type="arabicPeriod"/>
            </a:pPr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798B7-23A8-480B-A9FA-C1E68EC84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1284321">
            <a:off x="34222" y="2395457"/>
            <a:ext cx="3076575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5270B-D5B0-4281-BC77-D945D4FCC7BF}"/>
              </a:ext>
            </a:extLst>
          </p:cNvPr>
          <p:cNvPicPr/>
          <p:nvPr/>
        </p:nvPicPr>
        <p:blipFill rotWithShape="1">
          <a:blip r:embed="rId2"/>
          <a:srcRect r="34143"/>
          <a:stretch/>
        </p:blipFill>
        <p:spPr bwMode="auto">
          <a:xfrm>
            <a:off x="225621" y="107950"/>
            <a:ext cx="5429250" cy="3321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7C9F0A-4813-4BB9-8EA7-8D2DAD59563B}"/>
              </a:ext>
            </a:extLst>
          </p:cNvPr>
          <p:cNvPicPr/>
          <p:nvPr/>
        </p:nvPicPr>
        <p:blipFill rotWithShape="1">
          <a:blip r:embed="rId3"/>
          <a:srcRect r="33875"/>
          <a:stretch/>
        </p:blipFill>
        <p:spPr bwMode="auto">
          <a:xfrm>
            <a:off x="5775783" y="259080"/>
            <a:ext cx="5429250" cy="3018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4625D-8499-4E45-8CE3-433686252E45}"/>
              </a:ext>
            </a:extLst>
          </p:cNvPr>
          <p:cNvPicPr/>
          <p:nvPr/>
        </p:nvPicPr>
        <p:blipFill rotWithShape="1">
          <a:blip r:embed="rId4"/>
          <a:srcRect r="33874"/>
          <a:stretch/>
        </p:blipFill>
        <p:spPr bwMode="auto">
          <a:xfrm>
            <a:off x="3048458" y="3580130"/>
            <a:ext cx="5441950" cy="3018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32B1145C-4510-4C8E-84E1-F349D366811C}"/>
              </a:ext>
            </a:extLst>
          </p:cNvPr>
          <p:cNvSpPr/>
          <p:nvPr/>
        </p:nvSpPr>
        <p:spPr>
          <a:xfrm>
            <a:off x="256991" y="2216426"/>
            <a:ext cx="1630017" cy="1451113"/>
          </a:xfrm>
          <a:prstGeom prst="irregularSeal2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1</a:t>
            </a:r>
          </a:p>
        </p:txBody>
      </p:sp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id="{FE8CCF3A-122C-4592-8953-B938FA8A43BE}"/>
              </a:ext>
            </a:extLst>
          </p:cNvPr>
          <p:cNvSpPr/>
          <p:nvPr/>
        </p:nvSpPr>
        <p:spPr>
          <a:xfrm>
            <a:off x="6096000" y="1977887"/>
            <a:ext cx="1630017" cy="1451113"/>
          </a:xfrm>
          <a:prstGeom prst="irregularSeal2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2</a:t>
            </a:r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B0D371F8-B423-40EA-ABF9-EDAA6829E90F}"/>
              </a:ext>
            </a:extLst>
          </p:cNvPr>
          <p:cNvSpPr/>
          <p:nvPr/>
        </p:nvSpPr>
        <p:spPr>
          <a:xfrm>
            <a:off x="2989300" y="5239302"/>
            <a:ext cx="1630017" cy="1451113"/>
          </a:xfrm>
          <a:prstGeom prst="irregularSeal2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8314984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0609AC8-959E-453C-870F-C9A3687FF49C}"/>
</file>

<file path=customXml/itemProps2.xml><?xml version="1.0" encoding="utf-8"?>
<ds:datastoreItem xmlns:ds="http://schemas.openxmlformats.org/officeDocument/2006/customXml" ds:itemID="{FE4E260A-9F9D-4441-820E-F59D96A6DE02}"/>
</file>

<file path=customXml/itemProps3.xml><?xml version="1.0" encoding="utf-8"?>
<ds:datastoreItem xmlns:ds="http://schemas.openxmlformats.org/officeDocument/2006/customXml" ds:itemID="{3F9A97CE-BB6E-4CB1-A29D-0F64CD093AA6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965</TotalTime>
  <Words>971</Words>
  <Application>Microsoft Office PowerPoint</Application>
  <PresentationFormat>Widescreen</PresentationFormat>
  <Paragraphs>241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Calibri</vt:lpstr>
      <vt:lpstr>Mangal</vt:lpstr>
      <vt:lpstr>Rockwell</vt:lpstr>
      <vt:lpstr>Rockwell Condensed</vt:lpstr>
      <vt:lpstr>Rockwell Extra Bold</vt:lpstr>
      <vt:lpstr>Trebuchet MS</vt:lpstr>
      <vt:lpstr>Wingdings</vt:lpstr>
      <vt:lpstr>Wingdings 3</vt:lpstr>
      <vt:lpstr>Facet</vt:lpstr>
      <vt:lpstr>Wood Type</vt:lpstr>
      <vt:lpstr>PowerPoint Presentation</vt:lpstr>
      <vt:lpstr>KEY CONTACT PEOPLE</vt:lpstr>
      <vt:lpstr>GRADUATION REQUIREMENTS</vt:lpstr>
      <vt:lpstr>GRADUATION REQUIREMENTS</vt:lpstr>
      <vt:lpstr>PROVINCIAL EXAMS</vt:lpstr>
      <vt:lpstr>Career Life Connections</vt:lpstr>
      <vt:lpstr>Career life connections 12 &amp; Capstone project</vt:lpstr>
      <vt:lpstr>What you need to know…</vt:lpstr>
      <vt:lpstr>PowerPoint Presentation</vt:lpstr>
      <vt:lpstr>Important dates</vt:lpstr>
      <vt:lpstr>Do’s &amp; Don'ts</vt:lpstr>
      <vt:lpstr>CLC12 &amp; CAPSTONE INCOMPLETE?</vt:lpstr>
      <vt:lpstr>POST SECONDARY REQUIREMENTS</vt:lpstr>
      <vt:lpstr>POST SECONDARY INSTITUTION (PSI) CHOICES FORM</vt:lpstr>
      <vt:lpstr>PSI continued</vt:lpstr>
      <vt:lpstr>SCHOLARSHIP INFORMATION</vt:lpstr>
      <vt:lpstr>POST SECONDARY INFORMATION VISITS</vt:lpstr>
      <vt:lpstr>POST SECONDARY INSITITUTE MINI FAIR</vt:lpstr>
      <vt:lpstr>AWARDS CEREMONY</vt:lpstr>
      <vt:lpstr>VALEDICTORIAN</vt:lpstr>
      <vt:lpstr>VALEDICTORIAN SELECTION</vt:lpstr>
      <vt:lpstr>Commencement </vt:lpstr>
      <vt:lpstr>Commencement Ceremonies Information Survey</vt:lpstr>
      <vt:lpstr>GRAD DINNER &amp; DANCE</vt:lpstr>
      <vt:lpstr>AFTER GRAD</vt:lpstr>
      <vt:lpstr>GRADUATION PHOTOS</vt:lpstr>
      <vt:lpstr>S-TRIPS</vt:lpstr>
      <vt:lpstr>Slide Channel for App</vt:lpstr>
      <vt:lpstr>PowerPoint Presentation</vt:lpstr>
      <vt:lpstr>PowerPoint Presentation</vt:lpstr>
    </vt:vector>
  </TitlesOfParts>
  <Company>School District 43 Coquitlam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Duarte, Gina</dc:creator>
  <cp:lastModifiedBy>Butterfield, Victoria</cp:lastModifiedBy>
  <cp:revision>101</cp:revision>
  <cp:lastPrinted>2018-09-25T16:52:16Z</cp:lastPrinted>
  <dcterms:created xsi:type="dcterms:W3CDTF">2016-09-23T21:17:21Z</dcterms:created>
  <dcterms:modified xsi:type="dcterms:W3CDTF">2018-09-25T20:03:23Z</dcterms:modified>
</cp:coreProperties>
</file>